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56" r:id="rId5"/>
    <p:sldId id="285" r:id="rId6"/>
    <p:sldId id="286" r:id="rId7"/>
    <p:sldId id="280" r:id="rId8"/>
    <p:sldId id="302" r:id="rId9"/>
    <p:sldId id="312" r:id="rId10"/>
    <p:sldId id="366" r:id="rId11"/>
    <p:sldId id="364" r:id="rId12"/>
    <p:sldId id="372" r:id="rId13"/>
    <p:sldId id="279" r:id="rId14"/>
    <p:sldId id="281" r:id="rId15"/>
    <p:sldId id="271" r:id="rId16"/>
    <p:sldId id="270" r:id="rId17"/>
    <p:sldId id="284" r:id="rId18"/>
    <p:sldId id="367" r:id="rId19"/>
    <p:sldId id="370" r:id="rId20"/>
    <p:sldId id="282" r:id="rId21"/>
    <p:sldId id="296" r:id="rId22"/>
    <p:sldId id="274" r:id="rId23"/>
    <p:sldId id="291" r:id="rId24"/>
    <p:sldId id="273" r:id="rId25"/>
    <p:sldId id="368" r:id="rId26"/>
    <p:sldId id="283" r:id="rId27"/>
    <p:sldId id="322" r:id="rId28"/>
    <p:sldId id="293" r:id="rId29"/>
    <p:sldId id="363" r:id="rId30"/>
    <p:sldId id="362" r:id="rId31"/>
    <p:sldId id="369" r:id="rId32"/>
    <p:sldId id="310" r:id="rId33"/>
    <p:sldId id="359" r:id="rId34"/>
    <p:sldId id="313" r:id="rId35"/>
    <p:sldId id="311" r:id="rId36"/>
    <p:sldId id="307" r:id="rId37"/>
    <p:sldId id="308" r:id="rId38"/>
    <p:sldId id="320" r:id="rId39"/>
    <p:sldId id="360" r:id="rId40"/>
    <p:sldId id="314" r:id="rId41"/>
    <p:sldId id="315" r:id="rId42"/>
    <p:sldId id="316" r:id="rId43"/>
    <p:sldId id="321" r:id="rId44"/>
    <p:sldId id="295" r:id="rId45"/>
    <p:sldId id="37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6DCE69-6204-43F1-8676-086230925BC0}" v="8" dt="2022-06-13T08:41:53.592"/>
  </p1510:revLst>
</p1510:revInfo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93" autoAdjust="0"/>
  </p:normalViewPr>
  <p:slideViewPr>
    <p:cSldViewPr snapToGrid="0">
      <p:cViewPr varScale="1">
        <p:scale>
          <a:sx n="86" d="100"/>
          <a:sy n="86" d="100"/>
        </p:scale>
        <p:origin x="3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237E3-3FE1-4029-A02B-948225BB6B45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AA7EF-1E84-4C59-8A94-BB916FC9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Canny – Sobel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Scharr - Laplacian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4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SOBEL (90) </a:t>
            </a:r>
          </a:p>
          <a:p>
            <a:r>
              <a:rPr lang="en-US"/>
              <a:t>Gaussian (1,1)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82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SHCARR (90) 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0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LAPLACIAN (30) 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83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CANNY (100, 200)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(None)(1)</a:t>
            </a:r>
          </a:p>
          <a:p>
            <a:r>
              <a:rPr lang="en-US"/>
              <a:t>Min_area = 500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05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kq</a:t>
            </a:r>
            <a:r>
              <a:rPr lang="en-US" dirty="0"/>
              <a:t> ko </a:t>
            </a:r>
            <a:r>
              <a:rPr lang="en-US" dirty="0" err="1"/>
              <a:t>tốt</a:t>
            </a:r>
            <a:endParaRPr lang="en-US" dirty="0"/>
          </a:p>
          <a:p>
            <a:r>
              <a:rPr lang="en-US" dirty="0"/>
              <a:t>-&gt;&gt;</a:t>
            </a:r>
          </a:p>
          <a:p>
            <a:r>
              <a:rPr lang="en-US" dirty="0"/>
              <a:t>SOBEL (80) </a:t>
            </a:r>
          </a:p>
          <a:p>
            <a:r>
              <a:rPr lang="en-US" dirty="0"/>
              <a:t>Gaussian (5,5)</a:t>
            </a:r>
          </a:p>
          <a:p>
            <a:r>
              <a:rPr lang="en-US" dirty="0" err="1"/>
              <a:t>Mor</a:t>
            </a:r>
            <a:r>
              <a:rPr lang="en-US" dirty="0"/>
              <a:t> (None)(3)</a:t>
            </a:r>
          </a:p>
          <a:p>
            <a:r>
              <a:rPr lang="en-US" dirty="0" err="1"/>
              <a:t>Min_area</a:t>
            </a:r>
            <a:r>
              <a:rPr lang="en-US" dirty="0"/>
              <a:t> = 500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4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SHCARR (90) 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8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LAPLACIAN (15) 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(None)(1)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4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Canny – Sobel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Scharr - Laplacian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82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77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ff1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To obtain the better result and more accurate object detection, the canny edge detection procedure has been improved with some Morphological operations [19]. These procedures are commonly a combination of nonlinear procedures performed relatively on the preparation of pixels without changing their numeral values. erosion and dilation are the keys for morphological operations.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23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We arrange contours from left to right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The reference object in the frame is permanently the left one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Next, we scan every contours, begin looping above every individual contours. After that, the rectangle around objects will be drawn in green.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We arrange contours from left to right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The reference object in the frame is permanently the left one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Next, we scan every contours, begin looping above every individual contours. After that, the rectangle around objects will be drawn in green.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2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Finally, we calculate pixels Per Metric variable through dependence on reference object. 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Then, we calculated the Euclidean distance among sets of center points.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6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CANNY (100, 200)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4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734A-89E5-DD19-1778-F547F7700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ED1D3-33C3-884C-BC2F-1301C4C2C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1984E-0ACB-6906-0B56-01552066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6152F-3A24-1D58-72B1-D67A8A002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EB34-B494-D03D-85B2-78D28B02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0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A93-17E5-7B30-BE4F-2399BFAC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89FF7-CD59-10C3-9E94-740EE65C8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6E523-69B7-42F3-07E3-CAE0540E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12692-456D-AEAD-7ED0-8CB74D9D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FFC46-A735-196A-2933-F97D1985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6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5E3B4-A8EF-B1AB-B1AB-EE5E75931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D52BF-E2CA-255D-50B5-F65815B91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F435-2824-4121-FCD7-EBE4B47D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CA625-0125-40FE-B41D-7AB45CE0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BFF76-F605-5937-DBA1-0ABCB09E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2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186A-52E2-08F4-2EFB-F8AE0DC5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50181-794C-B49D-5C3C-7A61CEF4E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5A8C-3766-F5B5-B3D7-B7765037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C498A-1810-4C36-A4F7-7CE3DCE1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4C5B1-0644-F450-280F-82CCA8B3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9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9EAB-8627-103F-3953-6D7DE8A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E3AE7-8329-DE84-39D3-4CE49D12A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BD5C-3B37-31D9-C010-CD6465F53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9ED6C-7B4E-4FC0-7409-59D49F46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84B20-4D5E-8AD7-E5A9-0F26D8C6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8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E1B2-49A0-C906-0A92-493B3CE9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F30CC-D02E-7CDD-E006-696D90C3F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E0F35-FCE5-3F0A-A265-9931FEA05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95A63-E27D-64F1-44A0-BA875DE5D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02071-801A-1188-1E89-FFBB2C32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A3C75-F7EB-7DD1-57D8-572F4EF1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9B1E-9A32-B05E-A397-0BFBED3E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13D11-5D90-1B31-C8C5-7682B9E9C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180B5-7F7E-FBB7-DBAA-49D70836B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7759CF-2A87-EA00-25C7-08577E34F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BBF56-87FC-05A1-5C3B-73FB4948C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6EC86-4D1C-082C-07CB-00EDC7DCA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B5D46-F1B1-FF98-F9FF-8FD3E91A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6C5CA-307A-EA34-053D-31459B5A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7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8252-97F4-F62C-D209-7958432A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99C55-38E2-30EE-19CD-497EC6CC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B537F-66BD-F0AD-EF9B-18BEEC06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D1712-6EBC-6E2D-A103-1728CFC7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8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DEA7B6-2971-2014-0F7C-3AD1CAFA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C51D1-84C1-3D22-0FFA-29F6C7EB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EE689-0836-EE5D-EAF8-50353EAF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3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79BB-DB8D-01AE-F4AF-8317AE1F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1FB11-41C7-16DD-6E29-A4A36627E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71A41-0134-47FB-FC11-72C1D0F4B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0280F-93AE-BF86-FA36-50BF6CD5F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79D8D-1D3D-C7ED-A72B-52C1A027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88E4F-F3EF-89FD-3CE3-F46C2BF9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0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F3B9-4210-8525-25B0-91D6F362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0872C-6DE4-C2B3-9E16-DFBB3AAF7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73495-AC27-A2D3-59BA-880B4F138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FC448-DEF5-144A-0971-DC7A3760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5C139-A8FD-2771-C6D3-6FCDAD49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78143-20BC-20B7-D9E3-AE4DCFF6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CBCA0-7397-238E-FC84-BAA41CB3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27013-F0D9-AC3A-89BB-E410FA03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CDA77-B199-A0D0-4DF9-A458CD4FE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9627A-8B3C-4528-B5DB-3ED0971D7747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EED7-DED1-D4FF-1A71-18A2D7F77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2B40-6B39-901A-FBB3-86DD68C0B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9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3/dc0/group__imgproc__shape.html#gadf1ad6a0b82947fa1fe3c3d497f260e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D9147C-11CA-4C0A-02DF-68C8141E8CAD}"/>
              </a:ext>
            </a:extLst>
          </p:cNvPr>
          <p:cNvSpPr>
            <a:spLocks/>
          </p:cNvSpPr>
          <p:nvPr/>
        </p:nvSpPr>
        <p:spPr>
          <a:xfrm>
            <a:off x="-370124" y="328521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BF35E-97E7-025C-C3F2-57671CC6AA79}"/>
              </a:ext>
            </a:extLst>
          </p:cNvPr>
          <p:cNvSpPr txBox="1"/>
          <p:nvPr/>
        </p:nvSpPr>
        <p:spPr>
          <a:xfrm>
            <a:off x="1093101" y="2191068"/>
            <a:ext cx="11178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iCiel Novecento sans ExtBd" panose="00000900000000000000" pitchFamily="50" charset="0"/>
              </a:rPr>
              <a:t>OBJECT DETECTION AND MEASUREMENT OF ITS SIZE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69445B7-0243-B470-81D2-42F451E9DF2F}"/>
              </a:ext>
            </a:extLst>
          </p:cNvPr>
          <p:cNvSpPr/>
          <p:nvPr/>
        </p:nvSpPr>
        <p:spPr>
          <a:xfrm rot="10800000">
            <a:off x="8598316" y="-438796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4747628F-AFDE-03B5-1628-76A4609FCA0F}"/>
              </a:ext>
            </a:extLst>
          </p:cNvPr>
          <p:cNvSpPr>
            <a:spLocks/>
          </p:cNvSpPr>
          <p:nvPr/>
        </p:nvSpPr>
        <p:spPr>
          <a:xfrm rot="18900000">
            <a:off x="6532756" y="-315907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428835DD-1A68-80F0-D790-83EF2721891E}"/>
              </a:ext>
            </a:extLst>
          </p:cNvPr>
          <p:cNvSpPr/>
          <p:nvPr/>
        </p:nvSpPr>
        <p:spPr>
          <a:xfrm>
            <a:off x="-537434" y="3534508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BD3D9-DD79-D2D4-BEE8-817ECEAED636}"/>
              </a:ext>
            </a:extLst>
          </p:cNvPr>
          <p:cNvSpPr txBox="1"/>
          <p:nvPr/>
        </p:nvSpPr>
        <p:spPr>
          <a:xfrm>
            <a:off x="5350308" y="4139558"/>
            <a:ext cx="8126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Sinh viên thực hiện: Phạm Trần Anh Tiên – 20522012</a:t>
            </a:r>
          </a:p>
          <a:p>
            <a:r>
              <a:rPr lang="en-US" sz="2000"/>
              <a:t>                                     Lương Lý Công Thịnh - 20521960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0AE3634-14AB-4133-119D-0965C9A1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4F284-CA66-7C2D-5088-2429C5B3CB69}"/>
              </a:ext>
            </a:extLst>
          </p:cNvPr>
          <p:cNvSpPr txBox="1"/>
          <p:nvPr/>
        </p:nvSpPr>
        <p:spPr>
          <a:xfrm>
            <a:off x="-1" y="906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2619C-467A-07AB-B5C6-51D81B6DC13E}"/>
              </a:ext>
            </a:extLst>
          </p:cNvPr>
          <p:cNvSpPr txBox="1"/>
          <p:nvPr/>
        </p:nvSpPr>
        <p:spPr>
          <a:xfrm>
            <a:off x="917043" y="8654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Morphology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436882-EDCB-D106-E18F-CF81D39F2FBB}"/>
              </a:ext>
            </a:extLst>
          </p:cNvPr>
          <p:cNvSpPr/>
          <p:nvPr/>
        </p:nvSpPr>
        <p:spPr>
          <a:xfrm>
            <a:off x="86502" y="180671"/>
            <a:ext cx="5587372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2CDB3-CCF0-3AF9-FADF-3D043B633EBA}"/>
              </a:ext>
            </a:extLst>
          </p:cNvPr>
          <p:cNvSpPr txBox="1"/>
          <p:nvPr/>
        </p:nvSpPr>
        <p:spPr>
          <a:xfrm>
            <a:off x="451657" y="112459"/>
            <a:ext cx="541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0C6626-A03A-1CFD-E7F6-025D3EAD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Calendar&#10;&#10;Description automatically generated with low confidence">
            <a:extLst>
              <a:ext uri="{FF2B5EF4-FFF2-40B4-BE49-F238E27FC236}">
                <a16:creationId xmlns:a16="http://schemas.microsoft.com/office/drawing/2014/main" id="{B4225CE7-53C7-730F-D7AE-39C6686BC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09" y="1448381"/>
            <a:ext cx="697193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6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OBJECT DETECTION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35E7E-A760-E1D7-836D-DE7C3659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2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EFB3C2-BCB5-A93D-33C9-C442B1A7E018}"/>
              </a:ext>
            </a:extLst>
          </p:cNvPr>
          <p:cNvSpPr/>
          <p:nvPr/>
        </p:nvSpPr>
        <p:spPr>
          <a:xfrm>
            <a:off x="799495" y="996652"/>
            <a:ext cx="4809037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2FE76-7EAF-5D93-5F80-BB110A65E24C}"/>
              </a:ext>
            </a:extLst>
          </p:cNvPr>
          <p:cNvSpPr txBox="1"/>
          <p:nvPr/>
        </p:nvSpPr>
        <p:spPr>
          <a:xfrm>
            <a:off x="1078369" y="928750"/>
            <a:ext cx="436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Ciel Brandon Text Bold" panose="020B0803020203060203" pitchFamily="34" charset="0"/>
              </a:rPr>
              <a:t>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0A9D2-EF54-44F7-A616-56BF1E2133C1}"/>
              </a:ext>
            </a:extLst>
          </p:cNvPr>
          <p:cNvSpPr txBox="1"/>
          <p:nvPr/>
        </p:nvSpPr>
        <p:spPr>
          <a:xfrm>
            <a:off x="1663137" y="2078437"/>
            <a:ext cx="9447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Finds contours in a binary image.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cv.findContours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Finds contours in a binary image.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63834F1-7169-51B8-7621-5B3DD086434A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C4FABEC-C4E6-46F5-F360-A9915D4AFA7F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8EF1D-7C9A-40F4-400F-9E73BADD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3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4BAEFD-7C25-B9BF-3451-2249AD63AD03}"/>
              </a:ext>
            </a:extLst>
          </p:cNvPr>
          <p:cNvSpPr txBox="1"/>
          <p:nvPr/>
        </p:nvSpPr>
        <p:spPr>
          <a:xfrm>
            <a:off x="881215" y="1238992"/>
            <a:ext cx="9941890" cy="6186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system-ui"/>
              </a:rPr>
              <a:t>C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ontour là tập các điểm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liên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tục tạo thành một đường cong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system-ui"/>
              </a:rPr>
              <a:t>, 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và không có khoảng hở trong đường cong đó</a:t>
            </a:r>
            <a:endParaRPr lang="en-US" sz="3600" dirty="0">
              <a:solidFill>
                <a:srgbClr val="000000"/>
              </a:solidFill>
              <a:latin typeface="system-u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600" b="0" i="0" dirty="0">
              <a:solidFill>
                <a:srgbClr val="000000"/>
              </a:solidFill>
              <a:effectLst/>
              <a:latin typeface="system-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system-ui"/>
              </a:rPr>
              <a:t>T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rong một contour </a:t>
            </a:r>
            <a:r>
              <a:rPr lang="en-US" sz="3600" dirty="0" err="1">
                <a:solidFill>
                  <a:srgbClr val="000000"/>
                </a:solidFill>
                <a:latin typeface="system-ui"/>
              </a:rPr>
              <a:t>thì</a:t>
            </a:r>
            <a:r>
              <a:rPr lang="en-US" sz="3600" dirty="0">
                <a:solidFill>
                  <a:srgbClr val="000000"/>
                </a:solidFill>
                <a:latin typeface="system-ui"/>
              </a:rPr>
              <a:t> 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các điểm có cùng một giá trị </a:t>
            </a:r>
            <a:r>
              <a:rPr lang="en-US" sz="3600" dirty="0" err="1">
                <a:solidFill>
                  <a:srgbClr val="000000"/>
                </a:solidFill>
                <a:latin typeface="system-ui"/>
              </a:rPr>
              <a:t>nào</a:t>
            </a:r>
            <a:r>
              <a:rPr lang="en-US" sz="3600" dirty="0">
                <a:solidFill>
                  <a:srgbClr val="000000"/>
                </a:solidFill>
                <a:latin typeface="system-ui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ystem-ui"/>
              </a:rPr>
              <a:t>đó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, hoặc cùng mật độ.</a:t>
            </a:r>
            <a:r>
              <a:rPr lang="vi-VN" sz="3600" dirty="0">
                <a:solidFill>
                  <a:srgbClr val="000000"/>
                </a:solidFill>
                <a:latin typeface="system-ui"/>
              </a:rPr>
              <a:t> </a:t>
            </a:r>
            <a:endParaRPr lang="en-US" sz="3600" b="0" i="0" dirty="0">
              <a:solidFill>
                <a:srgbClr val="000000"/>
              </a:solidFill>
              <a:effectLst/>
              <a:latin typeface="system-ui"/>
            </a:endParaRPr>
          </a:p>
          <a:p>
            <a:pPr algn="l"/>
            <a:endParaRPr lang="en-US" sz="3600" b="0" i="0" dirty="0">
              <a:solidFill>
                <a:srgbClr val="000000"/>
              </a:solidFill>
              <a:effectLst/>
              <a:latin typeface="system-u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Để tìm contour chính xác, chúng ta cần phải </a:t>
            </a:r>
            <a:r>
              <a:rPr lang="vi-VN" sz="3600" b="0" i="1" dirty="0">
                <a:solidFill>
                  <a:srgbClr val="000000"/>
                </a:solidFill>
                <a:effectLst/>
                <a:latin typeface="system-ui"/>
              </a:rPr>
              <a:t>nhị phân hóa bức ảnh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br>
              <a:rPr lang="vi-VN" sz="3600" b="0" i="0" dirty="0">
                <a:effectLst/>
                <a:latin typeface="system-ui"/>
              </a:rPr>
            </a:br>
            <a:br>
              <a:rPr lang="vi-VN" sz="3600" b="0" i="0" dirty="0">
                <a:effectLst/>
                <a:latin typeface="system-ui"/>
              </a:rPr>
            </a:br>
            <a:endParaRPr lang="en-US" sz="360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6743D5BC-7173-FF24-0607-F0C651520723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BD644D2-D249-961E-45B8-6CCE1380E330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5C904A-82D6-E3DB-3FD2-6C6DD123BD9D}"/>
              </a:ext>
            </a:extLst>
          </p:cNvPr>
          <p:cNvSpPr/>
          <p:nvPr/>
        </p:nvSpPr>
        <p:spPr>
          <a:xfrm>
            <a:off x="411145" y="276446"/>
            <a:ext cx="4809037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C2940-9D9D-F808-5F74-096532CCF814}"/>
              </a:ext>
            </a:extLst>
          </p:cNvPr>
          <p:cNvSpPr txBox="1"/>
          <p:nvPr/>
        </p:nvSpPr>
        <p:spPr>
          <a:xfrm>
            <a:off x="851512" y="230765"/>
            <a:ext cx="436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ABC57-7A85-DCAB-D39A-7D63C6D1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50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F0A9D2-EF54-44F7-A616-56BF1E2133C1}"/>
              </a:ext>
            </a:extLst>
          </p:cNvPr>
          <p:cNvSpPr txBox="1"/>
          <p:nvPr/>
        </p:nvSpPr>
        <p:spPr>
          <a:xfrm>
            <a:off x="1726200" y="2432530"/>
            <a:ext cx="94474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contours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contours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63834F1-7169-51B8-7621-5B3DD086434A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C4FABEC-C4E6-46F5-F360-A9915D4AFA7F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AA62B9-4F03-5C61-D0EC-D5188C49E9A5}"/>
              </a:ext>
            </a:extLst>
          </p:cNvPr>
          <p:cNvSpPr/>
          <p:nvPr/>
        </p:nvSpPr>
        <p:spPr>
          <a:xfrm>
            <a:off x="862558" y="1237144"/>
            <a:ext cx="4809037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C74D6-39C9-ACA8-04CD-5E7E0D2729B5}"/>
              </a:ext>
            </a:extLst>
          </p:cNvPr>
          <p:cNvSpPr txBox="1"/>
          <p:nvPr/>
        </p:nvSpPr>
        <p:spPr>
          <a:xfrm>
            <a:off x="1141432" y="1169242"/>
            <a:ext cx="436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8A4B1-2F87-4E63-537E-9B14156F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76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C63834F1-7169-51B8-7621-5B3DD086434A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C4FABEC-C4E6-46F5-F360-A9915D4AFA7F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8A4B1-2F87-4E63-537E-9B14156F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FD13E1B-BCBB-3108-F7D6-5708316C2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62" y="136525"/>
            <a:ext cx="8889076" cy="66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49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A01284-5D0B-444C-BA59-928E860A3D45}"/>
              </a:ext>
            </a:extLst>
          </p:cNvPr>
          <p:cNvSpPr/>
          <p:nvPr/>
        </p:nvSpPr>
        <p:spPr>
          <a:xfrm>
            <a:off x="411145" y="276446"/>
            <a:ext cx="4809037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3D214-512E-483A-86BD-2F5E6DBAD290}"/>
              </a:ext>
            </a:extLst>
          </p:cNvPr>
          <p:cNvSpPr txBox="1"/>
          <p:nvPr/>
        </p:nvSpPr>
        <p:spPr>
          <a:xfrm>
            <a:off x="851512" y="230765"/>
            <a:ext cx="436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Detection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E85BEB-7113-4947-A98E-F2777FBE8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807" y="1083900"/>
            <a:ext cx="7193291" cy="5400983"/>
          </a:xfrm>
        </p:spPr>
      </p:pic>
    </p:spTree>
    <p:extLst>
      <p:ext uri="{BB962C8B-B14F-4D97-AF65-F5344CB8AC3E}">
        <p14:creationId xmlns:p14="http://schemas.microsoft.com/office/powerpoint/2010/main" val="729462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OBJECT MEASUREMENT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1CA83-79C7-D5F8-BD92-CB590D21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8E3D15-4069-DF5F-42D9-0EEE3646FBC0}"/>
              </a:ext>
            </a:extLst>
          </p:cNvPr>
          <p:cNvSpPr/>
          <p:nvPr/>
        </p:nvSpPr>
        <p:spPr>
          <a:xfrm>
            <a:off x="396460" y="374262"/>
            <a:ext cx="5188925" cy="707886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2FE76-7EAF-5D93-5F80-BB110A65E24C}"/>
              </a:ext>
            </a:extLst>
          </p:cNvPr>
          <p:cNvSpPr txBox="1"/>
          <p:nvPr/>
        </p:nvSpPr>
        <p:spPr>
          <a:xfrm>
            <a:off x="593545" y="374262"/>
            <a:ext cx="512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Measurement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83AAD1-D824-CD80-4CAE-D8BA744E9DB9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0AEED49-DD07-22EE-214D-00D103B35093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6FF1B78-A977-8AA0-2E34-92EB354EA73B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C94C4E0-DC10-84DC-99A5-2A21BC57D89B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0A9D2-EF54-44F7-A616-56BF1E2133C1}"/>
              </a:ext>
            </a:extLst>
          </p:cNvPr>
          <p:cNvSpPr txBox="1"/>
          <p:nvPr/>
        </p:nvSpPr>
        <p:spPr>
          <a:xfrm>
            <a:off x="1202871" y="1444704"/>
            <a:ext cx="10989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pixels per metric: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pixels per metric =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object_width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(pixels) /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actual_width</a:t>
            </a: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pixels per metric = 400px / 23.5 = 17.02</a:t>
            </a:r>
          </a:p>
          <a:p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5D9FD3-2F37-89EA-DC33-56D61466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3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C7A657-5C92-707F-CC16-211024598B73}"/>
              </a:ext>
            </a:extLst>
          </p:cNvPr>
          <p:cNvSpPr txBox="1"/>
          <p:nvPr/>
        </p:nvSpPr>
        <p:spPr>
          <a:xfrm>
            <a:off x="1231776" y="2226290"/>
            <a:ext cx="112040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Tính</a:t>
            </a:r>
            <a:r>
              <a:rPr lang="en-US" sz="4400" dirty="0"/>
              <a:t> pixels per metric </a:t>
            </a:r>
            <a:r>
              <a:rPr lang="en-US" sz="4400" dirty="0" err="1"/>
              <a:t>dựa</a:t>
            </a:r>
            <a:r>
              <a:rPr lang="en-US" sz="4400" dirty="0"/>
              <a:t> </a:t>
            </a:r>
            <a:r>
              <a:rPr lang="en-US" sz="4400" dirty="0" err="1"/>
              <a:t>trên</a:t>
            </a:r>
            <a:r>
              <a:rPr lang="en-US" sz="4400" dirty="0"/>
              <a:t> </a:t>
            </a:r>
            <a:r>
              <a:rPr lang="en-US" sz="4400" dirty="0" err="1"/>
              <a:t>vật</a:t>
            </a:r>
            <a:r>
              <a:rPr lang="en-US" sz="4400" dirty="0"/>
              <a:t> </a:t>
            </a:r>
            <a:r>
              <a:rPr lang="en-US" sz="4400" dirty="0" err="1"/>
              <a:t>thể</a:t>
            </a:r>
            <a:r>
              <a:rPr lang="en-US" sz="4400" dirty="0"/>
              <a:t> </a:t>
            </a:r>
            <a:r>
              <a:rPr lang="en-US" sz="4400" dirty="0" err="1"/>
              <a:t>gốc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Tính</a:t>
            </a:r>
            <a:r>
              <a:rPr lang="en-US" sz="4400" dirty="0"/>
              <a:t> </a:t>
            </a:r>
            <a:r>
              <a:rPr lang="en-US" sz="4400" dirty="0" err="1"/>
              <a:t>kích</a:t>
            </a:r>
            <a:r>
              <a:rPr lang="en-US" sz="4400" dirty="0"/>
              <a:t> </a:t>
            </a:r>
            <a:r>
              <a:rPr lang="en-US" sz="4400" dirty="0" err="1"/>
              <a:t>thước</a:t>
            </a:r>
            <a:r>
              <a:rPr lang="en-US" sz="4400" dirty="0"/>
              <a:t> </a:t>
            </a:r>
            <a:r>
              <a:rPr lang="en-US" sz="4400" dirty="0" err="1"/>
              <a:t>vật</a:t>
            </a:r>
            <a:r>
              <a:rPr lang="en-US" sz="4400" dirty="0"/>
              <a:t> </a:t>
            </a:r>
            <a:r>
              <a:rPr lang="en-US" sz="4400" dirty="0" err="1"/>
              <a:t>thể</a:t>
            </a:r>
            <a:r>
              <a:rPr lang="en-US" sz="4400" dirty="0"/>
              <a:t> </a:t>
            </a:r>
            <a:r>
              <a:rPr lang="en-US" sz="4400" dirty="0" err="1"/>
              <a:t>dựa</a:t>
            </a:r>
            <a:r>
              <a:rPr lang="en-US" sz="4400" dirty="0"/>
              <a:t> </a:t>
            </a:r>
            <a:r>
              <a:rPr lang="en-US" sz="4400" dirty="0" err="1"/>
              <a:t>trên</a:t>
            </a:r>
            <a:r>
              <a:rPr lang="en-US" sz="4400" dirty="0"/>
              <a:t> pixels per metric </a:t>
            </a:r>
            <a:r>
              <a:rPr lang="en-US" sz="4400" dirty="0" err="1"/>
              <a:t>và</a:t>
            </a:r>
            <a:r>
              <a:rPr lang="en-US" sz="4400" dirty="0"/>
              <a:t> qua </a:t>
            </a:r>
            <a:r>
              <a:rPr lang="en-US" sz="4400" dirty="0" err="1"/>
              <a:t>tọa</a:t>
            </a:r>
            <a:r>
              <a:rPr lang="en-US" sz="4400" dirty="0"/>
              <a:t> </a:t>
            </a:r>
            <a:r>
              <a:rPr lang="en-US" sz="4400" dirty="0" err="1"/>
              <a:t>độ</a:t>
            </a:r>
            <a:r>
              <a:rPr lang="en-US" sz="4400" dirty="0"/>
              <a:t> contour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CAB63C-0296-9E55-E5C3-A12D70F0C33E}"/>
              </a:ext>
            </a:extLst>
          </p:cNvPr>
          <p:cNvSpPr/>
          <p:nvPr/>
        </p:nvSpPr>
        <p:spPr>
          <a:xfrm>
            <a:off x="760147" y="1069125"/>
            <a:ext cx="5188925" cy="707886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8D579-CEE7-67AE-2088-B74E0D8A8B82}"/>
              </a:ext>
            </a:extLst>
          </p:cNvPr>
          <p:cNvSpPr txBox="1"/>
          <p:nvPr/>
        </p:nvSpPr>
        <p:spPr>
          <a:xfrm>
            <a:off x="966624" y="1015785"/>
            <a:ext cx="512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Measurement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6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401327-A9E2-42D8-A065-5B1A8D50481D}"/>
              </a:ext>
            </a:extLst>
          </p:cNvPr>
          <p:cNvSpPr/>
          <p:nvPr/>
        </p:nvSpPr>
        <p:spPr>
          <a:xfrm>
            <a:off x="838201" y="327094"/>
            <a:ext cx="7267112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CFDB-0852-4375-86E3-9F8B5BA0B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204" y="1608438"/>
            <a:ext cx="99423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phát hiện đối tượng 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kích thước của các đối tượng là một vấn đề quan trọng trong nhiều lĩnh vực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nghiệp.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E44E4-B87F-4852-91EB-82187D5015CE}"/>
              </a:ext>
            </a:extLst>
          </p:cNvPr>
          <p:cNvSpPr txBox="1"/>
          <p:nvPr/>
        </p:nvSpPr>
        <p:spPr>
          <a:xfrm>
            <a:off x="1034069" y="269525"/>
            <a:ext cx="7801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Reason for choosing the topic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9F2CC-1A7F-9F00-0D26-4D3009A9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DISTANCE MEASUREMENT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CE33E-E138-B86B-82C9-6CAE9AAD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44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027887-E161-7427-0408-709081F26424}"/>
              </a:ext>
            </a:extLst>
          </p:cNvPr>
          <p:cNvSpPr/>
          <p:nvPr/>
        </p:nvSpPr>
        <p:spPr>
          <a:xfrm>
            <a:off x="244060" y="1051017"/>
            <a:ext cx="5699540" cy="707886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2FE76-7EAF-5D93-5F80-BB110A65E24C}"/>
              </a:ext>
            </a:extLst>
          </p:cNvPr>
          <p:cNvSpPr txBox="1"/>
          <p:nvPr/>
        </p:nvSpPr>
        <p:spPr>
          <a:xfrm>
            <a:off x="488653" y="1058554"/>
            <a:ext cx="719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Distance Measurement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0C062-1842-3AD1-A0FB-A4C2C6297342}"/>
              </a:ext>
            </a:extLst>
          </p:cNvPr>
          <p:cNvSpPr txBox="1"/>
          <p:nvPr/>
        </p:nvSpPr>
        <p:spPr>
          <a:xfrm>
            <a:off x="1499936" y="2206592"/>
            <a:ext cx="95643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err="1"/>
              <a:t>Từ</a:t>
            </a:r>
            <a:r>
              <a:rPr lang="en-US" sz="4400"/>
              <a:t> </a:t>
            </a:r>
            <a:r>
              <a:rPr lang="en-US" sz="4400" err="1"/>
              <a:t>tọa</a:t>
            </a:r>
            <a:r>
              <a:rPr lang="en-US" sz="4400"/>
              <a:t> </a:t>
            </a:r>
            <a:r>
              <a:rPr lang="en-US" sz="4400" err="1"/>
              <a:t>độ</a:t>
            </a:r>
            <a:r>
              <a:rPr lang="en-US" sz="4400"/>
              <a:t> </a:t>
            </a:r>
            <a:r>
              <a:rPr lang="en-US" sz="4400" err="1"/>
              <a:t>tâm</a:t>
            </a:r>
            <a:r>
              <a:rPr lang="en-US" sz="4400"/>
              <a:t> bounding box </a:t>
            </a:r>
            <a:r>
              <a:rPr lang="en-US" sz="4400" err="1"/>
              <a:t>của</a:t>
            </a:r>
            <a:r>
              <a:rPr lang="en-US" sz="4400"/>
              <a:t> </a:t>
            </a:r>
            <a:r>
              <a:rPr lang="en-US" sz="4400" err="1"/>
              <a:t>các</a:t>
            </a:r>
            <a:r>
              <a:rPr lang="en-US" sz="4400"/>
              <a:t> </a:t>
            </a:r>
            <a:r>
              <a:rPr lang="en-US" sz="4400" err="1"/>
              <a:t>vật</a:t>
            </a:r>
            <a:r>
              <a:rPr lang="en-US" sz="4400"/>
              <a:t> </a:t>
            </a:r>
            <a:r>
              <a:rPr lang="en-US" sz="4400" err="1"/>
              <a:t>thể</a:t>
            </a:r>
            <a:endParaRPr lang="en-US" sz="4400"/>
          </a:p>
          <a:p>
            <a:endParaRPr lang="en-US" sz="4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err="1"/>
              <a:t>Tính</a:t>
            </a:r>
            <a:r>
              <a:rPr lang="en-US" sz="4400"/>
              <a:t> </a:t>
            </a:r>
            <a:r>
              <a:rPr lang="en-US" sz="4400" err="1"/>
              <a:t>khoảng</a:t>
            </a:r>
            <a:r>
              <a:rPr lang="en-US" sz="4400"/>
              <a:t> </a:t>
            </a:r>
            <a:r>
              <a:rPr lang="en-US" sz="4400" err="1"/>
              <a:t>cách</a:t>
            </a:r>
            <a:r>
              <a:rPr lang="en-US" sz="4400"/>
              <a:t> </a:t>
            </a:r>
            <a:r>
              <a:rPr lang="en-US" sz="4400" err="1"/>
              <a:t>giữa</a:t>
            </a:r>
            <a:r>
              <a:rPr lang="en-US" sz="4400"/>
              <a:t> </a:t>
            </a:r>
            <a:r>
              <a:rPr lang="en-US" sz="4400" err="1"/>
              <a:t>các</a:t>
            </a:r>
            <a:r>
              <a:rPr lang="en-US" sz="4400"/>
              <a:t> </a:t>
            </a:r>
            <a:r>
              <a:rPr lang="en-US" sz="4400" err="1"/>
              <a:t>tâm</a:t>
            </a:r>
            <a:r>
              <a:rPr lang="en-US" sz="4400"/>
              <a:t> </a:t>
            </a:r>
            <a:r>
              <a:rPr lang="en-US" sz="4400" err="1"/>
              <a:t>thông</a:t>
            </a:r>
            <a:r>
              <a:rPr lang="en-US" sz="4400"/>
              <a:t> qua </a:t>
            </a:r>
            <a:r>
              <a:rPr lang="en-US" sz="4400" err="1"/>
              <a:t>euclid</a:t>
            </a:r>
            <a:endParaRPr lang="en-US" sz="440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83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FAC3C0-FE97-027D-5653-FEEC62F46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88026" cy="351601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6A0CEE85-29A9-C347-CD61-93FCB9140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09"/>
            <a:ext cx="4351787" cy="326384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3B7C59DB-F8E7-9EE7-BDB9-3B773EEA2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92" y="-46936"/>
            <a:ext cx="5770408" cy="3516019"/>
          </a:xfrm>
          <a:prstGeom prst="rect">
            <a:avLst/>
          </a:prstGeom>
        </p:spPr>
      </p:pic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3F681F-EEF9-C990-A405-EF550E664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52" y="3594160"/>
            <a:ext cx="4351787" cy="32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4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RESULT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CE33E-E138-B86B-82C9-6CAE9AAD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0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A73EE3-8E34-82D7-195D-6CD46CF4FD01}"/>
              </a:ext>
            </a:extLst>
          </p:cNvPr>
          <p:cNvSpPr/>
          <p:nvPr/>
        </p:nvSpPr>
        <p:spPr>
          <a:xfrm>
            <a:off x="223641" y="614446"/>
            <a:ext cx="3732133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0BC27-FB28-C9E1-21F2-4312ED33E0E0}"/>
              </a:ext>
            </a:extLst>
          </p:cNvPr>
          <p:cNvSpPr txBox="1"/>
          <p:nvPr/>
        </p:nvSpPr>
        <p:spPr>
          <a:xfrm>
            <a:off x="1243036" y="2090172"/>
            <a:ext cx="855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Hoạt động tốt trong các môi trường có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Điều kiện ánh sáng tốt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Góc chụp tốt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Ảnh rõ nét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Vật và nền có độ tưởng phản tốt</a:t>
            </a:r>
          </a:p>
          <a:p>
            <a:endParaRPr lang="en-US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D5BEC1-75CE-04EB-7BFA-6F2EEAA6934C}"/>
              </a:ext>
            </a:extLst>
          </p:cNvPr>
          <p:cNvSpPr txBox="1"/>
          <p:nvPr/>
        </p:nvSpPr>
        <p:spPr>
          <a:xfrm>
            <a:off x="606952" y="718824"/>
            <a:ext cx="3348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NHẬN </a:t>
            </a:r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XÉT</a:t>
            </a:r>
          </a:p>
        </p:txBody>
      </p:sp>
    </p:spTree>
    <p:extLst>
      <p:ext uri="{BB962C8B-B14F-4D97-AF65-F5344CB8AC3E}">
        <p14:creationId xmlns:p14="http://schemas.microsoft.com/office/powerpoint/2010/main" val="1534753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62432-ECCE-388D-C042-61BA4DDF0747}"/>
              </a:ext>
            </a:extLst>
          </p:cNvPr>
          <p:cNvSpPr txBox="1"/>
          <p:nvPr/>
        </p:nvSpPr>
        <p:spPr>
          <a:xfrm>
            <a:off x="246482" y="196511"/>
            <a:ext cx="1089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Hoạt</a:t>
            </a:r>
            <a:r>
              <a:rPr lang="en-US" sz="3600" dirty="0"/>
              <a:t> </a:t>
            </a:r>
            <a:r>
              <a:rPr lang="en-US" sz="3600" dirty="0" err="1"/>
              <a:t>động</a:t>
            </a:r>
            <a:r>
              <a:rPr lang="en-US" sz="3600" dirty="0"/>
              <a:t> </a:t>
            </a:r>
            <a:r>
              <a:rPr lang="en-US" sz="3600" dirty="0" err="1"/>
              <a:t>kém</a:t>
            </a:r>
            <a:r>
              <a:rPr lang="en-US" sz="3600" dirty="0"/>
              <a:t> </a:t>
            </a:r>
            <a:r>
              <a:rPr lang="en-US" sz="3600" dirty="0" err="1"/>
              <a:t>nếu</a:t>
            </a:r>
            <a:r>
              <a:rPr lang="en-US" sz="3600" dirty="0"/>
              <a:t> </a:t>
            </a:r>
            <a:r>
              <a:rPr lang="en-US" sz="3600" dirty="0" err="1"/>
              <a:t>ảnh</a:t>
            </a:r>
            <a:r>
              <a:rPr lang="en-US" sz="3600" dirty="0"/>
              <a:t> </a:t>
            </a:r>
            <a:r>
              <a:rPr lang="en-US" sz="3600" dirty="0" err="1"/>
              <a:t>chụp</a:t>
            </a:r>
            <a:r>
              <a:rPr lang="en-US" sz="3600" dirty="0"/>
              <a:t> </a:t>
            </a:r>
            <a:r>
              <a:rPr lang="en-US" sz="3600" dirty="0" err="1"/>
              <a:t>quá</a:t>
            </a:r>
            <a:r>
              <a:rPr lang="en-US" sz="3600" dirty="0"/>
              <a:t> </a:t>
            </a:r>
            <a:r>
              <a:rPr lang="en-US" sz="3600" dirty="0" err="1"/>
              <a:t>tối</a:t>
            </a:r>
            <a:endParaRPr lang="en-US" sz="3600" dirty="0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C90733-558F-74FF-BAF2-0B24DCD31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4" y="1154513"/>
            <a:ext cx="5883603" cy="3937844"/>
          </a:xfrm>
          <a:prstGeom prst="rect">
            <a:avLst/>
          </a:prstGeom>
        </p:spPr>
      </p:pic>
      <p:pic>
        <p:nvPicPr>
          <p:cNvPr id="10" name="Picture 9" descr="Diagram, radar chart&#10;&#10;Description automatically generated with medium confidence">
            <a:extLst>
              <a:ext uri="{FF2B5EF4-FFF2-40B4-BE49-F238E27FC236}">
                <a16:creationId xmlns:a16="http://schemas.microsoft.com/office/drawing/2014/main" id="{B01F5266-7A67-8FE9-0D22-E82FA817D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37" y="1154513"/>
            <a:ext cx="5883603" cy="39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5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342768" y="4406853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E3C49-3A0F-8976-6F28-712FCF6F1F34}"/>
              </a:ext>
            </a:extLst>
          </p:cNvPr>
          <p:cNvSpPr txBox="1"/>
          <p:nvPr/>
        </p:nvSpPr>
        <p:spPr>
          <a:xfrm>
            <a:off x="246482" y="548423"/>
            <a:ext cx="1089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Hoạt</a:t>
            </a:r>
            <a:r>
              <a:rPr lang="en-US" sz="3600" dirty="0"/>
              <a:t> </a:t>
            </a:r>
            <a:r>
              <a:rPr lang="en-US" sz="3600" dirty="0" err="1"/>
              <a:t>động</a:t>
            </a:r>
            <a:r>
              <a:rPr lang="en-US" sz="3600" dirty="0"/>
              <a:t> </a:t>
            </a:r>
            <a:r>
              <a:rPr lang="en-US" sz="3600" dirty="0" err="1"/>
              <a:t>kém</a:t>
            </a:r>
            <a:r>
              <a:rPr lang="en-US" sz="3600" dirty="0"/>
              <a:t> </a:t>
            </a:r>
            <a:r>
              <a:rPr lang="en-US" sz="3600" dirty="0" err="1"/>
              <a:t>nếu</a:t>
            </a:r>
            <a:r>
              <a:rPr lang="en-US" sz="3600" dirty="0"/>
              <a:t> </a:t>
            </a:r>
            <a:r>
              <a:rPr lang="en-US" sz="3600" dirty="0" err="1"/>
              <a:t>góc</a:t>
            </a:r>
            <a:r>
              <a:rPr lang="en-US" sz="3600" dirty="0"/>
              <a:t> </a:t>
            </a:r>
            <a:r>
              <a:rPr lang="en-US" sz="3600" dirty="0" err="1"/>
              <a:t>chụp</a:t>
            </a:r>
            <a:r>
              <a:rPr lang="en-US" sz="3600" dirty="0"/>
              <a:t> </a:t>
            </a:r>
            <a:r>
              <a:rPr lang="en-US" sz="3600" dirty="0" err="1"/>
              <a:t>bị</a:t>
            </a:r>
            <a:r>
              <a:rPr lang="en-US" sz="3600" dirty="0"/>
              <a:t> </a:t>
            </a:r>
            <a:r>
              <a:rPr lang="en-US" sz="3600" dirty="0" err="1"/>
              <a:t>lệch</a:t>
            </a:r>
            <a:endParaRPr lang="en-US" sz="3600" dirty="0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467C19-40A8-CA33-E34A-AF4023E9C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8" y="1719874"/>
            <a:ext cx="6064090" cy="4548067"/>
          </a:xfrm>
          <a:prstGeom prst="rect">
            <a:avLst/>
          </a:prstGeom>
        </p:spPr>
      </p:pic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F3A7997-1471-CC37-A6CD-61023B410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" y="1721885"/>
            <a:ext cx="6079655" cy="45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576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E3C49-3A0F-8976-6F28-712FCF6F1F34}"/>
              </a:ext>
            </a:extLst>
          </p:cNvPr>
          <p:cNvSpPr txBox="1"/>
          <p:nvPr/>
        </p:nvSpPr>
        <p:spPr>
          <a:xfrm>
            <a:off x="199025" y="460296"/>
            <a:ext cx="1089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Hoạt động kém nếu góc chụp bị lệch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84D3E10-6D54-69B8-D8CE-C2032D332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31" y="1377981"/>
            <a:ext cx="5951829" cy="4463872"/>
          </a:xfrm>
          <a:prstGeom prst="rect">
            <a:avLst/>
          </a:prstGeom>
        </p:spPr>
      </p:pic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B10EA848-83B7-A49D-7E2F-675C3FF6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" y="1377981"/>
            <a:ext cx="5951829" cy="44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4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E3C49-3A0F-8976-6F28-712FCF6F1F34}"/>
              </a:ext>
            </a:extLst>
          </p:cNvPr>
          <p:cNvSpPr txBox="1"/>
          <p:nvPr/>
        </p:nvSpPr>
        <p:spPr>
          <a:xfrm>
            <a:off x="0" y="827384"/>
            <a:ext cx="1254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Hoạt</a:t>
            </a:r>
            <a:r>
              <a:rPr lang="en-US" sz="3600" dirty="0"/>
              <a:t> </a:t>
            </a:r>
            <a:r>
              <a:rPr lang="en-US" sz="3600" dirty="0" err="1"/>
              <a:t>động</a:t>
            </a:r>
            <a:r>
              <a:rPr lang="en-US" sz="3600" dirty="0"/>
              <a:t> </a:t>
            </a:r>
            <a:r>
              <a:rPr lang="en-US" sz="3600" dirty="0" err="1"/>
              <a:t>kém</a:t>
            </a:r>
            <a:r>
              <a:rPr lang="en-US" sz="3600" dirty="0"/>
              <a:t> </a:t>
            </a:r>
            <a:r>
              <a:rPr lang="en-US" sz="3600" dirty="0" err="1"/>
              <a:t>nếu</a:t>
            </a:r>
            <a:r>
              <a:rPr lang="en-US" sz="3600" dirty="0"/>
              <a:t> </a:t>
            </a:r>
            <a:r>
              <a:rPr lang="en-US" sz="3600" dirty="0" err="1"/>
              <a:t>góc</a:t>
            </a:r>
            <a:r>
              <a:rPr lang="en-US" sz="3600" dirty="0"/>
              <a:t> </a:t>
            </a:r>
            <a:r>
              <a:rPr lang="en-US" sz="3600" dirty="0" err="1"/>
              <a:t>chụp</a:t>
            </a:r>
            <a:r>
              <a:rPr lang="en-US" sz="3600" dirty="0"/>
              <a:t> </a:t>
            </a:r>
            <a:r>
              <a:rPr lang="en-US" sz="3600" dirty="0" err="1"/>
              <a:t>bị</a:t>
            </a:r>
            <a:r>
              <a:rPr lang="en-US" sz="3600" dirty="0"/>
              <a:t> </a:t>
            </a:r>
            <a:r>
              <a:rPr lang="en-US" sz="3600" dirty="0" err="1"/>
              <a:t>méo</a:t>
            </a:r>
            <a:r>
              <a:rPr lang="en-US" sz="3600" dirty="0"/>
              <a:t> (distortion)</a:t>
            </a:r>
          </a:p>
        </p:txBody>
      </p:sp>
      <p:pic>
        <p:nvPicPr>
          <p:cNvPr id="1026" name="Picture 2" descr="Superfish Distortion Correction - Moment Help Center">
            <a:extLst>
              <a:ext uri="{FF2B5EF4-FFF2-40B4-BE49-F238E27FC236}">
                <a16:creationId xmlns:a16="http://schemas.microsoft.com/office/drawing/2014/main" id="{B62D2325-FAAF-BA15-C0F5-68BC54841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3" y="1782220"/>
            <a:ext cx="5689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Correct Lens Distortion - DxO Optics Pro 11 Is The Answer - Ehab  Photography">
            <a:extLst>
              <a:ext uri="{FF2B5EF4-FFF2-40B4-BE49-F238E27FC236}">
                <a16:creationId xmlns:a16="http://schemas.microsoft.com/office/drawing/2014/main" id="{A6AD8C61-9354-48BC-7642-13DAAF73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14" y="1791846"/>
            <a:ext cx="5842285" cy="388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70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Evaluation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CE33E-E138-B86B-82C9-6CAE9AAD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5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3BB5F4-D2C2-A4B5-5716-1ECED98396E8}"/>
              </a:ext>
            </a:extLst>
          </p:cNvPr>
          <p:cNvSpPr/>
          <p:nvPr/>
        </p:nvSpPr>
        <p:spPr>
          <a:xfrm>
            <a:off x="4533568" y="621466"/>
            <a:ext cx="2294530" cy="511728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3B9BE-4F7E-F0C3-A69D-F905817E2107}"/>
              </a:ext>
            </a:extLst>
          </p:cNvPr>
          <p:cNvSpPr/>
          <p:nvPr/>
        </p:nvSpPr>
        <p:spPr>
          <a:xfrm>
            <a:off x="3789676" y="1735050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67F955-3B17-0336-495E-DDECA273B98E}"/>
              </a:ext>
            </a:extLst>
          </p:cNvPr>
          <p:cNvCxnSpPr>
            <a:cxnSpLocks/>
          </p:cNvCxnSpPr>
          <p:nvPr/>
        </p:nvCxnSpPr>
        <p:spPr>
          <a:xfrm>
            <a:off x="5629085" y="1156798"/>
            <a:ext cx="0" cy="5870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50E6DF-E295-8E63-320B-4DA07FB4F139}"/>
              </a:ext>
            </a:extLst>
          </p:cNvPr>
          <p:cNvCxnSpPr/>
          <p:nvPr/>
        </p:nvCxnSpPr>
        <p:spPr>
          <a:xfrm>
            <a:off x="5628419" y="2241863"/>
            <a:ext cx="0" cy="58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2EB8E4-658F-DFE7-4770-FB818CD177A6}"/>
              </a:ext>
            </a:extLst>
          </p:cNvPr>
          <p:cNvSpPr txBox="1"/>
          <p:nvPr/>
        </p:nvSpPr>
        <p:spPr>
          <a:xfrm>
            <a:off x="5239082" y="640647"/>
            <a:ext cx="207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E867C-1386-5815-C108-5BB2BD45549C}"/>
              </a:ext>
            </a:extLst>
          </p:cNvPr>
          <p:cNvSpPr txBox="1"/>
          <p:nvPr/>
        </p:nvSpPr>
        <p:spPr>
          <a:xfrm>
            <a:off x="4645074" y="1781929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Capture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D6CA1-4963-1E9E-72C8-DBEBCC09A6BA}"/>
              </a:ext>
            </a:extLst>
          </p:cNvPr>
          <p:cNvSpPr txBox="1"/>
          <p:nvPr/>
        </p:nvSpPr>
        <p:spPr>
          <a:xfrm>
            <a:off x="4476735" y="3944777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E7C2D3-7E01-429E-06BE-ED8D6D6374DE}"/>
              </a:ext>
            </a:extLst>
          </p:cNvPr>
          <p:cNvSpPr txBox="1"/>
          <p:nvPr/>
        </p:nvSpPr>
        <p:spPr>
          <a:xfrm>
            <a:off x="4237369" y="5039177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 Measurement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24F4-1DA6-C03B-9F22-661AAF338064}"/>
              </a:ext>
            </a:extLst>
          </p:cNvPr>
          <p:cNvSpPr txBox="1"/>
          <p:nvPr/>
        </p:nvSpPr>
        <p:spPr>
          <a:xfrm>
            <a:off x="4179974" y="6135037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Print output on screen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F99F4-230D-002C-A42A-79313D267483}"/>
              </a:ext>
            </a:extLst>
          </p:cNvPr>
          <p:cNvSpPr/>
          <p:nvPr/>
        </p:nvSpPr>
        <p:spPr>
          <a:xfrm>
            <a:off x="3789676" y="3921039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EF9699-5132-D5A9-A5CD-0000AD0D2DFA}"/>
              </a:ext>
            </a:extLst>
          </p:cNvPr>
          <p:cNvSpPr/>
          <p:nvPr/>
        </p:nvSpPr>
        <p:spPr>
          <a:xfrm>
            <a:off x="3789676" y="5017645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EFD0D6-7935-761D-70E0-1DD66259D77E}"/>
              </a:ext>
            </a:extLst>
          </p:cNvPr>
          <p:cNvSpPr/>
          <p:nvPr/>
        </p:nvSpPr>
        <p:spPr>
          <a:xfrm>
            <a:off x="3789676" y="6106340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50D090-89F9-C358-41D2-E9B23C6B93AB}"/>
              </a:ext>
            </a:extLst>
          </p:cNvPr>
          <p:cNvCxnSpPr/>
          <p:nvPr/>
        </p:nvCxnSpPr>
        <p:spPr>
          <a:xfrm>
            <a:off x="5629084" y="4435557"/>
            <a:ext cx="0" cy="58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47B306-DA73-CC4C-266E-8AFC14282AA2}"/>
              </a:ext>
            </a:extLst>
          </p:cNvPr>
          <p:cNvCxnSpPr/>
          <p:nvPr/>
        </p:nvCxnSpPr>
        <p:spPr>
          <a:xfrm>
            <a:off x="5627579" y="5532163"/>
            <a:ext cx="0" cy="58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08073A-F299-DDEA-90D0-B6066118E146}"/>
              </a:ext>
            </a:extLst>
          </p:cNvPr>
          <p:cNvCxnSpPr>
            <a:cxnSpLocks/>
          </p:cNvCxnSpPr>
          <p:nvPr/>
        </p:nvCxnSpPr>
        <p:spPr>
          <a:xfrm flipH="1">
            <a:off x="7457063" y="2007046"/>
            <a:ext cx="904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C6CC28-74CE-EE18-534F-EB560522ADF8}"/>
              </a:ext>
            </a:extLst>
          </p:cNvPr>
          <p:cNvCxnSpPr>
            <a:cxnSpLocks/>
          </p:cNvCxnSpPr>
          <p:nvPr/>
        </p:nvCxnSpPr>
        <p:spPr>
          <a:xfrm>
            <a:off x="8353684" y="1999426"/>
            <a:ext cx="3810" cy="4418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5ED105-9E43-0280-F887-FAB3C7E82469}"/>
              </a:ext>
            </a:extLst>
          </p:cNvPr>
          <p:cNvCxnSpPr>
            <a:cxnSpLocks/>
          </p:cNvCxnSpPr>
          <p:nvPr/>
        </p:nvCxnSpPr>
        <p:spPr>
          <a:xfrm>
            <a:off x="7457063" y="6410503"/>
            <a:ext cx="904241" cy="19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BFA4DD-15E7-68FD-A7A1-2E76AB627EAA}"/>
              </a:ext>
            </a:extLst>
          </p:cNvPr>
          <p:cNvSpPr txBox="1"/>
          <p:nvPr/>
        </p:nvSpPr>
        <p:spPr>
          <a:xfrm>
            <a:off x="4273789" y="2860350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Preprocessing image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9C7893-E508-4005-DA01-08186361A363}"/>
              </a:ext>
            </a:extLst>
          </p:cNvPr>
          <p:cNvSpPr/>
          <p:nvPr/>
        </p:nvSpPr>
        <p:spPr>
          <a:xfrm>
            <a:off x="3793885" y="2821846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C01D10-EFA7-3198-69D8-82F114958C62}"/>
              </a:ext>
            </a:extLst>
          </p:cNvPr>
          <p:cNvCxnSpPr/>
          <p:nvPr/>
        </p:nvCxnSpPr>
        <p:spPr>
          <a:xfrm>
            <a:off x="5633293" y="3336364"/>
            <a:ext cx="0" cy="58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9117FA7E-6FB5-55FA-F521-2F69CD2D6AE6}"/>
              </a:ext>
            </a:extLst>
          </p:cNvPr>
          <p:cNvSpPr>
            <a:spLocks/>
          </p:cNvSpPr>
          <p:nvPr/>
        </p:nvSpPr>
        <p:spPr>
          <a:xfrm>
            <a:off x="-832378" y="350486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816A06AD-237F-9E1C-2CC7-6816F2E084B2}"/>
              </a:ext>
            </a:extLst>
          </p:cNvPr>
          <p:cNvSpPr/>
          <p:nvPr/>
        </p:nvSpPr>
        <p:spPr>
          <a:xfrm>
            <a:off x="-999688" y="3754163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E3BBC1-D19D-EAF4-BD2D-ADD6E5967BDB}"/>
              </a:ext>
            </a:extLst>
          </p:cNvPr>
          <p:cNvGrpSpPr/>
          <p:nvPr/>
        </p:nvGrpSpPr>
        <p:grpSpPr>
          <a:xfrm rot="5400000">
            <a:off x="9937747" y="-2494766"/>
            <a:ext cx="4298429" cy="4380415"/>
            <a:chOff x="8431007" y="2009437"/>
            <a:chExt cx="4298429" cy="4380415"/>
          </a:xfrm>
        </p:grpSpPr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175D6F07-85D6-CCD4-CEB6-D978CC075B16}"/>
                </a:ext>
              </a:extLst>
            </p:cNvPr>
            <p:cNvSpPr>
              <a:spLocks/>
            </p:cNvSpPr>
            <p:nvPr/>
          </p:nvSpPr>
          <p:spPr>
            <a:xfrm>
              <a:off x="8598317" y="2009437"/>
              <a:ext cx="4131119" cy="4131119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52960D0A-29D4-1F93-6F73-BC8B10EEE05D}"/>
                </a:ext>
              </a:extLst>
            </p:cNvPr>
            <p:cNvSpPr/>
            <p:nvPr/>
          </p:nvSpPr>
          <p:spPr>
            <a:xfrm>
              <a:off x="8431007" y="2258733"/>
              <a:ext cx="4131119" cy="4131119"/>
            </a:xfrm>
            <a:prstGeom prst="rtTriangle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2DB90-A5F5-0DBD-1D5D-C590CA4C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3</a:t>
            </a:fld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1A8CA52-3DAA-4FE2-A70F-FCA8C5E85BDF}"/>
              </a:ext>
            </a:extLst>
          </p:cNvPr>
          <p:cNvSpPr/>
          <p:nvPr/>
        </p:nvSpPr>
        <p:spPr>
          <a:xfrm>
            <a:off x="496186" y="215125"/>
            <a:ext cx="2908495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688FE6-7259-4217-A468-0CC6A1DCD979}"/>
              </a:ext>
            </a:extLst>
          </p:cNvPr>
          <p:cNvSpPr txBox="1"/>
          <p:nvPr/>
        </p:nvSpPr>
        <p:spPr>
          <a:xfrm>
            <a:off x="676992" y="169444"/>
            <a:ext cx="2546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58656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4681AA-5E3D-C2C6-83C2-CC32EB1379E1}"/>
                  </a:ext>
                </a:extLst>
              </p:cNvPr>
              <p:cNvSpPr txBox="1"/>
              <p:nvPr/>
            </p:nvSpPr>
            <p:spPr>
              <a:xfrm>
                <a:off x="-985421" y="1659969"/>
                <a:ext cx="13610557" cy="203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𝐴𝑐𝑐𝑢𝑟𝑎𝑐𝑦</m:t>
                      </m:r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100% − </m:t>
                      </m:r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𝐸𝑟𝑟𝑜𝑟</m:t>
                      </m:r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𝑅𝑎𝑡𝑒</m:t>
                      </m:r>
                    </m:oMath>
                  </m:oMathPara>
                </a14:m>
                <a:endParaRPr lang="en-US" sz="3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𝐸𝑟𝑟𝑜𝑟𝑅𝑎𝑡𝑒</m:t>
                      </m:r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𝑂𝑏𝑠𝑒𝑟𝑣𝑒𝑑𝑉𝑎𝑙𝑢𝑒</m:t>
                              </m:r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𝐴𝑐𝑡𝑢𝑎𝑙𝑉𝑎𝑙𝑢𝑒</m:t>
                              </m:r>
                            </m:e>
                          </m:d>
                        </m:num>
                        <m:den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𝐴𝑐𝑡𝑢𝑎𝑙𝑉𝑎𝑙𝑢𝑒</m:t>
                          </m:r>
                        </m:den>
                      </m:f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∗100</m:t>
                      </m:r>
                    </m:oMath>
                  </m:oMathPara>
                </a14:m>
                <a:endParaRPr lang="en-US" sz="3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4681AA-5E3D-C2C6-83C2-CC32EB137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5421" y="1659969"/>
                <a:ext cx="13610557" cy="20366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915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9E28F42-C33D-24B1-DAE9-643576200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70" y="296040"/>
            <a:ext cx="8354560" cy="62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7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5EC04E-3AC1-BA3D-B7D0-A37556EA7E60}"/>
              </a:ext>
            </a:extLst>
          </p:cNvPr>
          <p:cNvSpPr/>
          <p:nvPr/>
        </p:nvSpPr>
        <p:spPr>
          <a:xfrm>
            <a:off x="809871" y="1047876"/>
            <a:ext cx="2728459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8DAB4B-1128-E160-538E-434F04182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59" y="34691"/>
            <a:ext cx="5486400" cy="41148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89240" y="518554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3249" y="579828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42777"/>
              </p:ext>
            </p:extLst>
          </p:nvPr>
        </p:nvGraphicFramePr>
        <p:xfrm>
          <a:off x="122915" y="3113436"/>
          <a:ext cx="8229600" cy="3657600"/>
        </p:xfrm>
        <a:graphic>
          <a:graphicData uri="http://schemas.openxmlformats.org/drawingml/2006/table">
            <a:tbl>
              <a:tblPr firstRow="1" bandRow="1">
                <a:effectLst/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47401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20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70.09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69.2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144.53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95.84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DCC18E-FFC5-FC60-5A69-D8AA4AD46473}"/>
              </a:ext>
            </a:extLst>
          </p:cNvPr>
          <p:cNvSpPr txBox="1"/>
          <p:nvPr/>
        </p:nvSpPr>
        <p:spPr>
          <a:xfrm>
            <a:off x="1088932" y="1100064"/>
            <a:ext cx="2330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CANNY</a:t>
            </a:r>
          </a:p>
        </p:txBody>
      </p:sp>
    </p:spTree>
    <p:extLst>
      <p:ext uri="{BB962C8B-B14F-4D97-AF65-F5344CB8AC3E}">
        <p14:creationId xmlns:p14="http://schemas.microsoft.com/office/powerpoint/2010/main" val="2461430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0340AD2-58EA-15A1-74AC-288DE8EE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74" y="90163"/>
            <a:ext cx="5486400" cy="41148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21791" y="52973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08431" y="59100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65381"/>
              </p:ext>
            </p:extLst>
          </p:nvPr>
        </p:nvGraphicFramePr>
        <p:xfrm>
          <a:off x="87626" y="3113436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6031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33.15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94.05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68.01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95.08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66.21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96.44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809707-56E6-D464-D08F-EEDBD0552C70}"/>
              </a:ext>
            </a:extLst>
          </p:cNvPr>
          <p:cNvSpPr/>
          <p:nvPr/>
        </p:nvSpPr>
        <p:spPr>
          <a:xfrm>
            <a:off x="809871" y="1047876"/>
            <a:ext cx="2499859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B7A29-28B1-81CF-AC1A-4C23AC36CB5C}"/>
              </a:ext>
            </a:extLst>
          </p:cNvPr>
          <p:cNvSpPr txBox="1"/>
          <p:nvPr/>
        </p:nvSpPr>
        <p:spPr>
          <a:xfrm>
            <a:off x="1088932" y="1100064"/>
            <a:ext cx="2330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1482560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35471E-3306-8644-4DBC-ABA222B8F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151" y="116028"/>
            <a:ext cx="5486400" cy="41148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31951" y="549034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18591" y="610308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77993"/>
              </p:ext>
            </p:extLst>
          </p:nvPr>
        </p:nvGraphicFramePr>
        <p:xfrm>
          <a:off x="101449" y="3084372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89.1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89.1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136.15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97.05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872896-29BD-3A33-689D-4C2F781CBFF8}"/>
              </a:ext>
            </a:extLst>
          </p:cNvPr>
          <p:cNvSpPr/>
          <p:nvPr/>
        </p:nvSpPr>
        <p:spPr>
          <a:xfrm>
            <a:off x="809871" y="1047876"/>
            <a:ext cx="2837790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51B6DD-0ADF-205D-E6B2-BD295930B119}"/>
              </a:ext>
            </a:extLst>
          </p:cNvPr>
          <p:cNvSpPr txBox="1"/>
          <p:nvPr/>
        </p:nvSpPr>
        <p:spPr>
          <a:xfrm>
            <a:off x="1088932" y="1100064"/>
            <a:ext cx="3045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SCHARR</a:t>
            </a:r>
          </a:p>
        </p:txBody>
      </p:sp>
    </p:spTree>
    <p:extLst>
      <p:ext uri="{BB962C8B-B14F-4D97-AF65-F5344CB8AC3E}">
        <p14:creationId xmlns:p14="http://schemas.microsoft.com/office/powerpoint/2010/main" val="169375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CE3DA69-509E-8F2D-085F-C95FEDE0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31" y="119221"/>
            <a:ext cx="5486400" cy="41148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31951" y="549034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18591" y="610308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482726"/>
              </p:ext>
            </p:extLst>
          </p:nvPr>
        </p:nvGraphicFramePr>
        <p:xfrm>
          <a:off x="122915" y="3081179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33.81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66.9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89.26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63.13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136.08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96.91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6800D1-4942-8C07-91AA-32486FC44DC3}"/>
              </a:ext>
            </a:extLst>
          </p:cNvPr>
          <p:cNvSpPr/>
          <p:nvPr/>
        </p:nvSpPr>
        <p:spPr>
          <a:xfrm>
            <a:off x="809870" y="1047876"/>
            <a:ext cx="3483833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A746F-2764-084F-7EBD-3ECD3D53293C}"/>
              </a:ext>
            </a:extLst>
          </p:cNvPr>
          <p:cNvSpPr txBox="1"/>
          <p:nvPr/>
        </p:nvSpPr>
        <p:spPr>
          <a:xfrm>
            <a:off x="1088931" y="1100064"/>
            <a:ext cx="3671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1746671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FF3288-2B04-0309-DF28-C755AC99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4"/>
          <a:stretch/>
        </p:blipFill>
        <p:spPr>
          <a:xfrm>
            <a:off x="2079181" y="1169958"/>
            <a:ext cx="8033637" cy="45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3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5C5B647-B3B3-259A-913E-A5610E040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65" y="83611"/>
            <a:ext cx="7972425" cy="485775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419218"/>
              </p:ext>
            </p:extLst>
          </p:nvPr>
        </p:nvGraphicFramePr>
        <p:xfrm>
          <a:off x="92849" y="3052806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47401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20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88.69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55.33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41.94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67.04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89.56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64.58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98.48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4C0A88-98C2-69C7-389E-1B795B3316E4}"/>
              </a:ext>
            </a:extLst>
          </p:cNvPr>
          <p:cNvSpPr/>
          <p:nvPr/>
        </p:nvSpPr>
        <p:spPr>
          <a:xfrm>
            <a:off x="846649" y="1553868"/>
            <a:ext cx="2410517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5B03E-9B09-84F1-24F2-9E2663948D8E}"/>
              </a:ext>
            </a:extLst>
          </p:cNvPr>
          <p:cNvSpPr txBox="1"/>
          <p:nvPr/>
        </p:nvSpPr>
        <p:spPr>
          <a:xfrm>
            <a:off x="1019707" y="1636835"/>
            <a:ext cx="2330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CANNY</a:t>
            </a:r>
          </a:p>
        </p:txBody>
      </p:sp>
    </p:spTree>
    <p:extLst>
      <p:ext uri="{BB962C8B-B14F-4D97-AF65-F5344CB8AC3E}">
        <p14:creationId xmlns:p14="http://schemas.microsoft.com/office/powerpoint/2010/main" val="434871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38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0C81571-86F4-F696-6A7A-E6448E176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3" y="83611"/>
            <a:ext cx="7972425" cy="485775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94674"/>
              </p:ext>
            </p:extLst>
          </p:nvPr>
        </p:nvGraphicFramePr>
        <p:xfrm>
          <a:off x="120792" y="2957385"/>
          <a:ext cx="8229600" cy="373847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45647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86.19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54.24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88.6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40.72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88.13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64.99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5380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85.53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62.39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97.8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26930C-D43C-DB55-2E81-91A0D3AB51E8}"/>
              </a:ext>
            </a:extLst>
          </p:cNvPr>
          <p:cNvSpPr/>
          <p:nvPr/>
        </p:nvSpPr>
        <p:spPr>
          <a:xfrm>
            <a:off x="846988" y="1520984"/>
            <a:ext cx="2499859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56BC5-E521-993B-31C3-05BCF03B8C92}"/>
              </a:ext>
            </a:extLst>
          </p:cNvPr>
          <p:cNvSpPr txBox="1"/>
          <p:nvPr/>
        </p:nvSpPr>
        <p:spPr>
          <a:xfrm>
            <a:off x="1126049" y="1573172"/>
            <a:ext cx="2330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1014826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39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446482D-07FC-28E0-56F4-1BBEFEA44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65" y="177461"/>
            <a:ext cx="7972425" cy="485775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73045"/>
              </p:ext>
            </p:extLst>
          </p:nvPr>
        </p:nvGraphicFramePr>
        <p:xfrm>
          <a:off x="88491" y="3130793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83.73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53.09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33.09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95.71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86.15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40.35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86.67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63.74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84.83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61.56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95.22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96.96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BB529-EB30-FC5B-2874-E7B4DE5AC1B8}"/>
              </a:ext>
            </a:extLst>
          </p:cNvPr>
          <p:cNvSpPr/>
          <p:nvPr/>
        </p:nvSpPr>
        <p:spPr>
          <a:xfrm>
            <a:off x="776647" y="1524620"/>
            <a:ext cx="2650960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3E2A3-E769-9258-314B-2F7E960D30DD}"/>
              </a:ext>
            </a:extLst>
          </p:cNvPr>
          <p:cNvSpPr txBox="1"/>
          <p:nvPr/>
        </p:nvSpPr>
        <p:spPr>
          <a:xfrm>
            <a:off x="974686" y="1607587"/>
            <a:ext cx="3045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SCHARR</a:t>
            </a:r>
          </a:p>
        </p:txBody>
      </p:sp>
    </p:spTree>
    <p:extLst>
      <p:ext uri="{BB962C8B-B14F-4D97-AF65-F5344CB8AC3E}">
        <p14:creationId xmlns:p14="http://schemas.microsoft.com/office/powerpoint/2010/main" val="221504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PREPROCESSING IMAGE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5E9E6-A3CD-BC67-C66C-25818F24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97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2672CF-72CA-3106-8B46-3A60A7F4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65" y="83611"/>
            <a:ext cx="7972425" cy="485775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887249"/>
              </p:ext>
            </p:extLst>
          </p:nvPr>
        </p:nvGraphicFramePr>
        <p:xfrm>
          <a:off x="122915" y="2994310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81.39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51.66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94.47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83.29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39.58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94.93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93.79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61.75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94.74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80.57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59.24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95.55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F0CA32-745D-76DB-587B-A8B8357D7A09}"/>
              </a:ext>
            </a:extLst>
          </p:cNvPr>
          <p:cNvSpPr/>
          <p:nvPr/>
        </p:nvSpPr>
        <p:spPr>
          <a:xfrm>
            <a:off x="607646" y="1627665"/>
            <a:ext cx="3207346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ADDB4-BC2B-70CB-8D3C-C85DF7B682A5}"/>
              </a:ext>
            </a:extLst>
          </p:cNvPr>
          <p:cNvSpPr txBox="1"/>
          <p:nvPr/>
        </p:nvSpPr>
        <p:spPr>
          <a:xfrm>
            <a:off x="690737" y="1730397"/>
            <a:ext cx="3671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197829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2FFFF-CF7E-71C7-0FB0-FFF8A68046F0}"/>
              </a:ext>
            </a:extLst>
          </p:cNvPr>
          <p:cNvSpPr txBox="1"/>
          <p:nvPr/>
        </p:nvSpPr>
        <p:spPr>
          <a:xfrm>
            <a:off x="377086" y="1281452"/>
            <a:ext cx="1206569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https://pyimagesearch.com/2016/03/28/measuring-size-of-objects-in-an-image-with-opencv/</a:t>
            </a:r>
          </a:p>
          <a:p>
            <a:r>
              <a:rPr lang="en-US" sz="2000" dirty="0"/>
              <a:t>[2] https://www.ijitee.org/wp-content/uploads/papers/v8i6s4/F10860486S419.pdf</a:t>
            </a:r>
          </a:p>
          <a:p>
            <a:r>
              <a:rPr lang="en-US" sz="2000" dirty="0"/>
              <a:t>[3] https://ijesc.org/upload/90e6ab2f0b2a29fc761a45b7771ffa9e.Real%20Time%20Object%20Measurement.pdf</a:t>
            </a:r>
          </a:p>
          <a:p>
            <a:r>
              <a:rPr lang="en-US" sz="2000" dirty="0"/>
              <a:t>[4] https://pyimagesearch.com/2016/04/04/measuring-distance-between-objects-in-an-image-with-opencv/</a:t>
            </a:r>
          </a:p>
          <a:p>
            <a:r>
              <a:rPr lang="en-US" sz="2000" dirty="0"/>
              <a:t>[5 ]https://www.researchgate.net/publication/330728646_An_Embedded_Real </a:t>
            </a:r>
            <a:r>
              <a:rPr lang="en-US" sz="2000" dirty="0" err="1"/>
              <a:t>Time_Object_Detection_and_Measurement_of_its_Size</a:t>
            </a:r>
            <a:endParaRPr lang="en-US" sz="2000" dirty="0"/>
          </a:p>
          <a:p>
            <a:r>
              <a:rPr lang="en-US" sz="2000" dirty="0"/>
              <a:t>[6] https://www.computervision.zone/courses/document-scanner/</a:t>
            </a:r>
          </a:p>
          <a:p>
            <a:r>
              <a:rPr lang="en-US" sz="2000" dirty="0"/>
              <a:t>[7] https://docs.opencv.org/4.x/da/d22/tutorial_py_canny.html</a:t>
            </a:r>
          </a:p>
          <a:p>
            <a:r>
              <a:rPr lang="en-US" sz="2000" dirty="0"/>
              <a:t>[8] https://docs.opencv.org/4.x/d4/d86/group__imgproc__filter.html#gad78703e4c8fe703d479c1860d76429e6</a:t>
            </a:r>
          </a:p>
          <a:p>
            <a:r>
              <a:rPr lang="en-US" sz="2000" dirty="0"/>
              <a:t>[9] https://docs.opencv.org/4.x/d4/d86/group__imgproc__filter.html#gacea54f142e81b6758cb6f375ce782c8d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8857F3-1936-7F57-1B25-B94330E91A92}"/>
              </a:ext>
            </a:extLst>
          </p:cNvPr>
          <p:cNvSpPr/>
          <p:nvPr/>
        </p:nvSpPr>
        <p:spPr>
          <a:xfrm>
            <a:off x="346729" y="280701"/>
            <a:ext cx="3051791" cy="707886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90AFF-57A7-5528-21EC-CD0B152164F4}"/>
              </a:ext>
            </a:extLst>
          </p:cNvPr>
          <p:cNvSpPr txBox="1"/>
          <p:nvPr/>
        </p:nvSpPr>
        <p:spPr>
          <a:xfrm>
            <a:off x="543814" y="280701"/>
            <a:ext cx="2854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0873635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96C28B-10B7-B134-8B9E-8D80E5F2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56292"/>
            <a:ext cx="5291666" cy="3545416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74CD47A0-E3F0-28B0-3747-7BD8FC08B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56292"/>
            <a:ext cx="5291667" cy="354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565D03-C3B7-3B69-DF69-88EE55795BD1}"/>
              </a:ext>
            </a:extLst>
          </p:cNvPr>
          <p:cNvSpPr/>
          <p:nvPr/>
        </p:nvSpPr>
        <p:spPr>
          <a:xfrm>
            <a:off x="86502" y="180671"/>
            <a:ext cx="5587372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5926A-785B-FCC9-A7AC-CD83A4B02489}"/>
              </a:ext>
            </a:extLst>
          </p:cNvPr>
          <p:cNvSpPr txBox="1"/>
          <p:nvPr/>
        </p:nvSpPr>
        <p:spPr>
          <a:xfrm>
            <a:off x="451657" y="112459"/>
            <a:ext cx="541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6DBD0-F9D7-FFAD-1C57-F9017A64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15049E42-13B0-7994-C29D-B18621D6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32" y="1223962"/>
            <a:ext cx="70866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0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565D03-C3B7-3B69-DF69-88EE55795BD1}"/>
              </a:ext>
            </a:extLst>
          </p:cNvPr>
          <p:cNvSpPr/>
          <p:nvPr/>
        </p:nvSpPr>
        <p:spPr>
          <a:xfrm>
            <a:off x="86502" y="180671"/>
            <a:ext cx="5587372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5926A-785B-FCC9-A7AC-CD83A4B02489}"/>
              </a:ext>
            </a:extLst>
          </p:cNvPr>
          <p:cNvSpPr txBox="1"/>
          <p:nvPr/>
        </p:nvSpPr>
        <p:spPr>
          <a:xfrm>
            <a:off x="451657" y="112459"/>
            <a:ext cx="541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6DBD0-F9D7-FFAD-1C57-F9017A64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72807BF0-A40C-DA1F-4DF6-F793DE6B2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1" y="1686470"/>
            <a:ext cx="5683889" cy="4262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355E5-91C1-0EF6-A7AD-BA1939CD6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78" y="1686470"/>
            <a:ext cx="5683889" cy="4262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586C78-033B-C0C3-C6F4-0857D685BCB6}"/>
              </a:ext>
            </a:extLst>
          </p:cNvPr>
          <p:cNvSpPr txBox="1"/>
          <p:nvPr/>
        </p:nvSpPr>
        <p:spPr>
          <a:xfrm>
            <a:off x="752355" y="1006997"/>
            <a:ext cx="614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mức</a:t>
            </a:r>
            <a:r>
              <a:rPr lang="en-US" sz="2400" dirty="0"/>
              <a:t> </a:t>
            </a:r>
            <a:r>
              <a:rPr lang="en-US" sz="2400" dirty="0" err="1"/>
              <a:t>xám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r>
              <a:rPr lang="en-US" sz="2400" dirty="0"/>
              <a:t> </a:t>
            </a:r>
            <a:r>
              <a:rPr lang="en-US" sz="2400" dirty="0" err="1"/>
              <a:t>bỏ</a:t>
            </a:r>
            <a:r>
              <a:rPr lang="en-US" sz="2400" dirty="0"/>
              <a:t> </a:t>
            </a:r>
            <a:r>
              <a:rPr lang="en-US" sz="2400" dirty="0" err="1"/>
              <a:t>nhiễu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99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4F284-CA66-7C2D-5088-2429C5B3CB69}"/>
              </a:ext>
            </a:extLst>
          </p:cNvPr>
          <p:cNvSpPr txBox="1"/>
          <p:nvPr/>
        </p:nvSpPr>
        <p:spPr>
          <a:xfrm>
            <a:off x="-1" y="906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E69D0D-A567-9EF6-9690-ABA727437B71}"/>
              </a:ext>
            </a:extLst>
          </p:cNvPr>
          <p:cNvSpPr/>
          <p:nvPr/>
        </p:nvSpPr>
        <p:spPr>
          <a:xfrm>
            <a:off x="47183" y="35667"/>
            <a:ext cx="3810113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16BF9-AEE0-A5F9-C9CC-9E4DCAF52A80}"/>
              </a:ext>
            </a:extLst>
          </p:cNvPr>
          <p:cNvSpPr txBox="1"/>
          <p:nvPr/>
        </p:nvSpPr>
        <p:spPr>
          <a:xfrm>
            <a:off x="135631" y="4009"/>
            <a:ext cx="426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98ADC-3D8E-9002-65E1-B19D6355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150BFEA1-0424-5BB9-EEC6-A123E4BD8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1441132"/>
            <a:ext cx="6797040" cy="509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7745C-9F94-118D-5FC9-E1952A847585}"/>
              </a:ext>
            </a:extLst>
          </p:cNvPr>
          <p:cNvSpPr txBox="1"/>
          <p:nvPr/>
        </p:nvSpPr>
        <p:spPr>
          <a:xfrm>
            <a:off x="5199279" y="794801"/>
            <a:ext cx="181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CANNY</a:t>
            </a:r>
          </a:p>
        </p:txBody>
      </p:sp>
    </p:spTree>
    <p:extLst>
      <p:ext uri="{BB962C8B-B14F-4D97-AF65-F5344CB8AC3E}">
        <p14:creationId xmlns:p14="http://schemas.microsoft.com/office/powerpoint/2010/main" val="83995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4F284-CA66-7C2D-5088-2429C5B3CB69}"/>
              </a:ext>
            </a:extLst>
          </p:cNvPr>
          <p:cNvSpPr txBox="1"/>
          <p:nvPr/>
        </p:nvSpPr>
        <p:spPr>
          <a:xfrm>
            <a:off x="-1" y="906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E69D0D-A567-9EF6-9690-ABA727437B71}"/>
              </a:ext>
            </a:extLst>
          </p:cNvPr>
          <p:cNvSpPr/>
          <p:nvPr/>
        </p:nvSpPr>
        <p:spPr>
          <a:xfrm>
            <a:off x="47184" y="35667"/>
            <a:ext cx="3810114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16BF9-AEE0-A5F9-C9CC-9E4DCAF52A80}"/>
              </a:ext>
            </a:extLst>
          </p:cNvPr>
          <p:cNvSpPr txBox="1"/>
          <p:nvPr/>
        </p:nvSpPr>
        <p:spPr>
          <a:xfrm>
            <a:off x="135631" y="4009"/>
            <a:ext cx="426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98ADC-3D8E-9002-65E1-B19D6355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802" y="5767772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95BF6154-91FC-FFD8-3429-87AD9169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1" y="1558133"/>
            <a:ext cx="3920208" cy="2940156"/>
          </a:xfrm>
          <a:prstGeom prst="rect">
            <a:avLst/>
          </a:prstGeom>
        </p:spPr>
      </p:pic>
      <p:pic>
        <p:nvPicPr>
          <p:cNvPr id="19" name="Picture 18" descr="Calendar&#10;&#10;Description automatically generated">
            <a:extLst>
              <a:ext uri="{FF2B5EF4-FFF2-40B4-BE49-F238E27FC236}">
                <a16:creationId xmlns:a16="http://schemas.microsoft.com/office/drawing/2014/main" id="{A854F7B4-6225-87C5-17A6-676A9D273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98" y="1558133"/>
            <a:ext cx="3920208" cy="294015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7BA468A-A3DA-63D6-40B7-24BDE2B6A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65" y="1558133"/>
            <a:ext cx="3920208" cy="29401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988B88-1880-68E0-7D87-F03887407245}"/>
              </a:ext>
            </a:extLst>
          </p:cNvPr>
          <p:cNvSpPr txBox="1"/>
          <p:nvPr/>
        </p:nvSpPr>
        <p:spPr>
          <a:xfrm>
            <a:off x="1354955" y="973358"/>
            <a:ext cx="175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SOBEL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705F9-154F-5118-C7B4-E8BD7C1D60B1}"/>
              </a:ext>
            </a:extLst>
          </p:cNvPr>
          <p:cNvSpPr txBox="1"/>
          <p:nvPr/>
        </p:nvSpPr>
        <p:spPr>
          <a:xfrm>
            <a:off x="5211362" y="973357"/>
            <a:ext cx="175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SCHARR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5E411B-95ED-173D-7E90-3CF47E446A87}"/>
              </a:ext>
            </a:extLst>
          </p:cNvPr>
          <p:cNvSpPr txBox="1"/>
          <p:nvPr/>
        </p:nvSpPr>
        <p:spPr>
          <a:xfrm>
            <a:off x="8963839" y="979763"/>
            <a:ext cx="265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LAPLACIAN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82C96-31CA-4938-AB5C-DFC532EF1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159" y="4597671"/>
            <a:ext cx="2257425" cy="1619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B15A2-1A9F-4690-8EFF-A6ACF4BAD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01" y="4691056"/>
            <a:ext cx="2373567" cy="1525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C4FA6-10E3-4951-A620-90AAA0805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9744" y="4597671"/>
            <a:ext cx="2659430" cy="1619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4B97DC-5D5E-4482-8DC9-FC726E0A14B0}"/>
                  </a:ext>
                </a:extLst>
              </p:cNvPr>
              <p:cNvSpPr txBox="1"/>
              <p:nvPr/>
            </p:nvSpPr>
            <p:spPr>
              <a:xfrm>
                <a:off x="421201" y="5160814"/>
                <a:ext cx="11148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4B97DC-5D5E-4482-8DC9-FC726E0A1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01" y="5160814"/>
                <a:ext cx="111483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5747B3-483C-46B8-A342-A947A61F8B3E}"/>
                  </a:ext>
                </a:extLst>
              </p:cNvPr>
              <p:cNvSpPr txBox="1"/>
              <p:nvPr/>
            </p:nvSpPr>
            <p:spPr>
              <a:xfrm>
                <a:off x="4309932" y="5176463"/>
                <a:ext cx="11148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5747B3-483C-46B8-A342-A947A61F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932" y="5176463"/>
                <a:ext cx="111483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09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14BAD89D-26B5-6EA6-AEDA-62A74D2B3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31" y="488844"/>
            <a:ext cx="3920208" cy="2940156"/>
          </a:xfrm>
          <a:prstGeom prst="rect">
            <a:avLst/>
          </a:prstGeom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94644A40-2EA2-49E1-3B75-9BA9750D6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05" y="3917844"/>
            <a:ext cx="3920208" cy="2940156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2799BE4-2854-2E6D-179C-5F53B5FCA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47" y="3917844"/>
            <a:ext cx="3920208" cy="2940156"/>
          </a:xfrm>
          <a:prstGeom prst="rect">
            <a:avLst/>
          </a:prstGeom>
        </p:spPr>
      </p:pic>
      <p:pic>
        <p:nvPicPr>
          <p:cNvPr id="7" name="Picture 6" descr="A picture containing qr code&#10;&#10;Description automatically generated">
            <a:extLst>
              <a:ext uri="{FF2B5EF4-FFF2-40B4-BE49-F238E27FC236}">
                <a16:creationId xmlns:a16="http://schemas.microsoft.com/office/drawing/2014/main" id="{7B1F271B-123E-C784-223A-33509FA2FD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05" y="461665"/>
            <a:ext cx="3920208" cy="2940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00600-EF6E-06CF-0228-8B34F0E3DD6E}"/>
              </a:ext>
            </a:extLst>
          </p:cNvPr>
          <p:cNvSpPr txBox="1"/>
          <p:nvPr/>
        </p:nvSpPr>
        <p:spPr>
          <a:xfrm>
            <a:off x="2828576" y="0"/>
            <a:ext cx="195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Canny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77F4B-4C7D-122F-CF0A-607E94B91645}"/>
              </a:ext>
            </a:extLst>
          </p:cNvPr>
          <p:cNvSpPr txBox="1"/>
          <p:nvPr/>
        </p:nvSpPr>
        <p:spPr>
          <a:xfrm>
            <a:off x="8324125" y="0"/>
            <a:ext cx="195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Sobel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CA806-46D3-6653-6AFE-D53F24B3641D}"/>
              </a:ext>
            </a:extLst>
          </p:cNvPr>
          <p:cNvSpPr txBox="1"/>
          <p:nvPr/>
        </p:nvSpPr>
        <p:spPr>
          <a:xfrm>
            <a:off x="2828576" y="3407146"/>
            <a:ext cx="195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Scharr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C662F-378B-9C00-BD3F-FCD1434C52F1}"/>
              </a:ext>
            </a:extLst>
          </p:cNvPr>
          <p:cNvSpPr txBox="1"/>
          <p:nvPr/>
        </p:nvSpPr>
        <p:spPr>
          <a:xfrm>
            <a:off x="8111924" y="3444245"/>
            <a:ext cx="195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370968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C2D0F278148E942919E5E50B2CE1002" ma:contentTypeVersion="10" ma:contentTypeDescription="Tạo tài liệu mới." ma:contentTypeScope="" ma:versionID="4ab648514fcd3e5b802b354b2501bbee">
  <xsd:schema xmlns:xsd="http://www.w3.org/2001/XMLSchema" xmlns:xs="http://www.w3.org/2001/XMLSchema" xmlns:p="http://schemas.microsoft.com/office/2006/metadata/properties" xmlns:ns3="b3dd761a-17fa-430a-b3a7-60aede42e57b" xmlns:ns4="191f001b-63df-4d49-aa15-0ce731e78454" targetNamespace="http://schemas.microsoft.com/office/2006/metadata/properties" ma:root="true" ma:fieldsID="9f4579e218bb5768394d6ca7cffdec9d" ns3:_="" ns4:_="">
    <xsd:import namespace="b3dd761a-17fa-430a-b3a7-60aede42e57b"/>
    <xsd:import namespace="191f001b-63df-4d49-aa15-0ce731e784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d761a-17fa-430a-b3a7-60aede42e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f001b-63df-4d49-aa15-0ce731e784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16F8BF-CC68-475E-AB0E-6CE0B733A8DE}">
  <ds:schemaRefs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191f001b-63df-4d49-aa15-0ce731e78454"/>
    <ds:schemaRef ds:uri="http://purl.org/dc/elements/1.1/"/>
    <ds:schemaRef ds:uri="b3dd761a-17fa-430a-b3a7-60aede42e57b"/>
  </ds:schemaRefs>
</ds:datastoreItem>
</file>

<file path=customXml/itemProps2.xml><?xml version="1.0" encoding="utf-8"?>
<ds:datastoreItem xmlns:ds="http://schemas.openxmlformats.org/officeDocument/2006/customXml" ds:itemID="{7ACB77F5-8CD6-4A78-9EC9-883AEE861F3E}">
  <ds:schemaRefs>
    <ds:schemaRef ds:uri="191f001b-63df-4d49-aa15-0ce731e78454"/>
    <ds:schemaRef ds:uri="b3dd761a-17fa-430a-b3a7-60aede42e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F1EB3DA-6E20-4ED8-BC31-79A042F224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1384</Words>
  <Application>Microsoft Office PowerPoint</Application>
  <PresentationFormat>Widescreen</PresentationFormat>
  <Paragraphs>531</Paragraphs>
  <Slides>42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ff1</vt:lpstr>
      <vt:lpstr>Helvetica</vt:lpstr>
      <vt:lpstr>iCiel Brandon Text Bold</vt:lpstr>
      <vt:lpstr>iCiel Novecento sans ExtBd</vt:lpstr>
      <vt:lpstr>iCiel Smoothy Sans</vt:lpstr>
      <vt:lpstr>system-ui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Trần Anh Tiên</dc:creator>
  <cp:lastModifiedBy>Phạm Trần Anh Tiên</cp:lastModifiedBy>
  <cp:revision>28</cp:revision>
  <dcterms:created xsi:type="dcterms:W3CDTF">2022-05-20T05:33:02Z</dcterms:created>
  <dcterms:modified xsi:type="dcterms:W3CDTF">2022-06-24T02:57:07Z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0x010100EC2D0F278148E942919E5E50B2CE1002</vt:lpwstr>
  </property>
</Properties>
</file>